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4"/>
  </p:notesMasterIdLst>
  <p:handoutMasterIdLst>
    <p:handoutMasterId r:id="rId15"/>
  </p:handoutMasterIdLst>
  <p:sldIdLst>
    <p:sldId id="422" r:id="rId5"/>
    <p:sldId id="420" r:id="rId6"/>
    <p:sldId id="428" r:id="rId7"/>
    <p:sldId id="421" r:id="rId8"/>
    <p:sldId id="423" r:id="rId9"/>
    <p:sldId id="424" r:id="rId10"/>
    <p:sldId id="425" r:id="rId11"/>
    <p:sldId id="426" r:id="rId12"/>
    <p:sldId id="427" r:id="rId13"/>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22" autoAdjust="0"/>
    <p:restoredTop sz="88029" autoAdjust="0"/>
  </p:normalViewPr>
  <p:slideViewPr>
    <p:cSldViewPr>
      <p:cViewPr varScale="1">
        <p:scale>
          <a:sx n="73" d="100"/>
          <a:sy n="73" d="100"/>
        </p:scale>
        <p:origin x="-715" y="-82"/>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8/2/2018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8/2/2018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smtClean="0"/>
              <a:t>Hello and welcome</a:t>
            </a:r>
            <a:r>
              <a:rPr lang="en-US" baseline="0" dirty="0" smtClean="0"/>
              <a:t> to the TI Precision labs hands-on experiment on crossover distortion.  In this experiment we will compare the performance of two different rail-to-rail amplifiers.  One amplifier, the OPA316 has input crossover distortion, and the other amplifier, the OPA320 does not have crossover distortion.  In this experiment we will measure the degradation of THD caused by crossover distortion.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50335" y="1258179"/>
            <a:ext cx="13548360" cy="5935118"/>
          </a:xfrm>
        </p:spPr>
        <p:txBody>
          <a:bodyPr/>
          <a:lstStyle>
            <a:lvl1pPr>
              <a:spcBef>
                <a:spcPts val="1067"/>
              </a:spcBef>
              <a:defRPr/>
            </a:lvl1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solidFill>
                  <a:srgbClr val="000000"/>
                </a:solidFill>
              </a:rPr>
              <a:pPr>
                <a:defRPr/>
              </a:pPr>
              <a:t>‹#›</a:t>
            </a:fld>
            <a:endParaRPr lang="en-US">
              <a:solidFill>
                <a:srgbClr val="000000"/>
              </a:solidFill>
            </a:endParaRPr>
          </a:p>
        </p:txBody>
      </p:sp>
      <p:sp>
        <p:nvSpPr>
          <p:cNvPr id="6" name="Picture Placeholder 5"/>
          <p:cNvSpPr>
            <a:spLocks noGrp="1"/>
          </p:cNvSpPr>
          <p:nvPr>
            <p:ph type="pic" sz="quarter" idx="11"/>
          </p:nvPr>
        </p:nvSpPr>
        <p:spPr>
          <a:xfrm>
            <a:off x="6959604" y="1422404"/>
            <a:ext cx="5469467" cy="2472267"/>
          </a:xfrm>
        </p:spPr>
        <p:txBody>
          <a:bodyPr/>
          <a:lstStyle/>
          <a:p>
            <a:endParaRPr lang="en-US"/>
          </a:p>
        </p:txBody>
      </p:sp>
      <p:sp>
        <p:nvSpPr>
          <p:cNvPr id="7" name="Picture Placeholder 5"/>
          <p:cNvSpPr>
            <a:spLocks noGrp="1"/>
          </p:cNvSpPr>
          <p:nvPr>
            <p:ph type="pic" sz="quarter" idx="12"/>
          </p:nvPr>
        </p:nvSpPr>
        <p:spPr>
          <a:xfrm>
            <a:off x="6011334" y="4114804"/>
            <a:ext cx="3539067" cy="2472267"/>
          </a:xfrm>
        </p:spPr>
        <p:txBody>
          <a:bodyPr/>
          <a:lstStyle/>
          <a:p>
            <a:endParaRPr lang="en-US"/>
          </a:p>
        </p:txBody>
      </p:sp>
      <p:sp>
        <p:nvSpPr>
          <p:cNvPr id="8" name="Picture Placeholder 5"/>
          <p:cNvSpPr>
            <a:spLocks noGrp="1"/>
          </p:cNvSpPr>
          <p:nvPr>
            <p:ph type="pic" sz="quarter" idx="13"/>
          </p:nvPr>
        </p:nvSpPr>
        <p:spPr>
          <a:xfrm>
            <a:off x="9838268" y="4114804"/>
            <a:ext cx="3539067" cy="2472267"/>
          </a:xfrm>
        </p:spPr>
        <p:txBody>
          <a:bodyPr/>
          <a:lstStyle/>
          <a:p>
            <a:endParaRPr lang="en-US"/>
          </a:p>
        </p:txBody>
      </p:sp>
    </p:spTree>
    <p:extLst>
      <p:ext uri="{BB962C8B-B14F-4D97-AF65-F5344CB8AC3E}">
        <p14:creationId xmlns:p14="http://schemas.microsoft.com/office/powerpoint/2010/main" val="3544960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20"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6" r:id="rId18"/>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pPr defTabSz="914400" eaLnBrk="1" hangingPunct="1"/>
            <a:r>
              <a:rPr lang="en-US" sz="4800" dirty="0" smtClean="0">
                <a:solidFill>
                  <a:srgbClr val="C00000"/>
                </a:solidFill>
              </a:rPr>
              <a:t>Welcome to</a:t>
            </a:r>
            <a:br>
              <a:rPr lang="en-US" sz="4800" dirty="0" smtClean="0">
                <a:solidFill>
                  <a:srgbClr val="C00000"/>
                </a:solidFill>
              </a:rPr>
            </a:br>
            <a:r>
              <a:rPr lang="en-US" sz="4800" dirty="0" smtClean="0">
                <a:solidFill>
                  <a:srgbClr val="C00000"/>
                </a:solidFill>
              </a:rPr>
              <a:t>Precision Labs-Pro </a:t>
            </a:r>
            <a:br>
              <a:rPr lang="en-US" sz="4800" dirty="0" smtClean="0">
                <a:solidFill>
                  <a:srgbClr val="C00000"/>
                </a:solidFill>
              </a:rPr>
            </a:br>
            <a:r>
              <a:rPr lang="en-US" sz="4800" dirty="0" smtClean="0">
                <a:solidFill>
                  <a:srgbClr val="C00000"/>
                </a:solidFill>
              </a:rPr>
              <a:t>Webinar</a:t>
            </a:r>
            <a:endParaRPr lang="en-US" sz="2400" dirty="0">
              <a:solidFill>
                <a:srgbClr val="C00000"/>
              </a:solidFill>
            </a:endParaRPr>
          </a:p>
        </p:txBody>
      </p:sp>
      <p:sp>
        <p:nvSpPr>
          <p:cNvPr id="3" name="Subtitle 2"/>
          <p:cNvSpPr>
            <a:spLocks noGrp="1"/>
          </p:cNvSpPr>
          <p:nvPr>
            <p:ph type="subTitle" idx="1"/>
          </p:nvPr>
        </p:nvSpPr>
        <p:spPr>
          <a:xfrm>
            <a:off x="548640" y="4709161"/>
            <a:ext cx="13533120" cy="1783080"/>
          </a:xfrm>
        </p:spPr>
        <p:txBody>
          <a:bodyPr/>
          <a:lstStyle/>
          <a:p>
            <a:pPr defTabSz="914400" eaLnBrk="1" hangingPunct="1"/>
            <a:r>
              <a:rPr lang="en-US" sz="2400" dirty="0" smtClean="0"/>
              <a:t>Art Kay &amp; Bryan Lizon</a:t>
            </a:r>
            <a:endParaRPr lang="en-US" sz="2400" dirty="0"/>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588256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 </a:t>
            </a:r>
            <a:r>
              <a:rPr lang="en-US" dirty="0" smtClean="0"/>
              <a:t>Kay, MGTS </a:t>
            </a:r>
            <a:r>
              <a:rPr lang="en-US" dirty="0"/>
              <a:t>Bio</a:t>
            </a:r>
            <a:r>
              <a:rPr lang="en-US" dirty="0" smtClean="0"/>
              <a:t>:</a:t>
            </a:r>
            <a:br>
              <a:rPr lang="en-US" dirty="0" smtClean="0"/>
            </a:br>
            <a:r>
              <a:rPr lang="en-US" sz="2600" dirty="0">
                <a:solidFill>
                  <a:schemeClr val="tx1"/>
                </a:solidFill>
              </a:rPr>
              <a:t>Applications Engineering Manager, Precision ADCs</a:t>
            </a:r>
          </a:p>
        </p:txBody>
      </p:sp>
      <p:sp>
        <p:nvSpPr>
          <p:cNvPr id="3" name="Content Placeholder 2"/>
          <p:cNvSpPr>
            <a:spLocks noGrp="1"/>
          </p:cNvSpPr>
          <p:nvPr>
            <p:ph idx="1"/>
          </p:nvPr>
        </p:nvSpPr>
        <p:spPr>
          <a:xfrm>
            <a:off x="128674" y="1600752"/>
            <a:ext cx="10058400" cy="4688138"/>
          </a:xfrm>
          <a:solidFill>
            <a:schemeClr val="bg1"/>
          </a:solidFill>
        </p:spPr>
        <p:txBody>
          <a:bodyPr/>
          <a:lstStyle/>
          <a:p>
            <a:r>
              <a:rPr lang="en-US" sz="2600" b="1" dirty="0"/>
              <a:t>Career</a:t>
            </a:r>
          </a:p>
          <a:p>
            <a:pPr lvl="1"/>
            <a:r>
              <a:rPr lang="en-US" dirty="0"/>
              <a:t>Formally Op Amp’s Apps Manager</a:t>
            </a:r>
          </a:p>
          <a:p>
            <a:pPr lvl="1"/>
            <a:r>
              <a:rPr lang="en-US" dirty="0"/>
              <a:t>Developed Op Amp Precision Labs</a:t>
            </a:r>
          </a:p>
          <a:p>
            <a:pPr lvl="1"/>
            <a:r>
              <a:rPr lang="en-US" dirty="0"/>
              <a:t>Published a book on Amplifier Noise &amp; Pocket Reference</a:t>
            </a:r>
          </a:p>
          <a:p>
            <a:pPr lvl="1"/>
            <a:r>
              <a:rPr lang="en-US" dirty="0"/>
              <a:t>Formally at Burr-Brown Corp., and Northrop Grumman Corp</a:t>
            </a:r>
          </a:p>
          <a:p>
            <a:pPr lvl="1"/>
            <a:r>
              <a:rPr lang="en-US" dirty="0"/>
              <a:t>M.S.E.E. Georgia Institute of Technology</a:t>
            </a:r>
          </a:p>
          <a:p>
            <a:r>
              <a:rPr lang="en-US" sz="2600" b="1" dirty="0"/>
              <a:t>Expertise</a:t>
            </a:r>
          </a:p>
          <a:p>
            <a:pPr lvl="1"/>
            <a:r>
              <a:rPr lang="en-US" dirty="0"/>
              <a:t>Focus on low noise, precision signal chain design</a:t>
            </a:r>
          </a:p>
          <a:p>
            <a:pPr lvl="1"/>
            <a:r>
              <a:rPr lang="en-US" dirty="0"/>
              <a:t>Sensor signal conditioning </a:t>
            </a:r>
          </a:p>
          <a:p>
            <a:pPr marL="0" indent="0">
              <a:buNone/>
            </a:pPr>
            <a:endParaRPr lang="en-US" sz="2600" b="1"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2</a:t>
            </a:fld>
            <a:endParaRPr lang="en-US" dirty="0">
              <a:solidFill>
                <a:srgbClr val="000000"/>
              </a:solidFill>
            </a:endParaRPr>
          </a:p>
        </p:txBody>
      </p:sp>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73" b="1573"/>
          <a:stretch>
            <a:fillRect/>
          </a:stretch>
        </p:blipFill>
        <p:spPr>
          <a:xfrm>
            <a:off x="10741661" y="4493262"/>
            <a:ext cx="3566160" cy="2471419"/>
          </a:xfrm>
        </p:spPr>
      </p:pic>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 r="12905"/>
          <a:stretch/>
        </p:blipFill>
        <p:spPr bwMode="auto">
          <a:xfrm>
            <a:off x="9982200" y="914399"/>
            <a:ext cx="4486154" cy="3438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92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Bryan Lizon Bio:</a:t>
            </a:r>
            <a:br>
              <a:rPr lang="en-US" dirty="0" smtClean="0"/>
            </a:br>
            <a:r>
              <a:rPr lang="en-US" sz="2600" dirty="0" smtClean="0">
                <a:solidFill>
                  <a:schemeClr val="tx1"/>
                </a:solidFill>
              </a:rPr>
              <a:t>Product Marketing Engineer, Precision ADCs</a:t>
            </a:r>
            <a:endParaRPr lang="en-US" sz="2600" dirty="0">
              <a:solidFill>
                <a:schemeClr val="tx1"/>
              </a:solidFill>
            </a:endParaRPr>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3</a:t>
            </a:fld>
            <a:endParaRPr lang="en-US" dirty="0">
              <a:solidFill>
                <a:srgbClr val="000000"/>
              </a:solidFill>
            </a:endParaRPr>
          </a:p>
        </p:txBody>
      </p:sp>
      <p:sp>
        <p:nvSpPr>
          <p:cNvPr id="12" name="Content Placeholder 2"/>
          <p:cNvSpPr txBox="1">
            <a:spLocks/>
          </p:cNvSpPr>
          <p:nvPr/>
        </p:nvSpPr>
        <p:spPr bwMode="auto">
          <a:xfrm>
            <a:off x="128674" y="1600752"/>
            <a:ext cx="12977726" cy="4688138"/>
          </a:xfrm>
          <a:prstGeom prst="rect">
            <a:avLst/>
          </a:prstGeom>
          <a:solidFill>
            <a:schemeClr val="bg1"/>
          </a:solidFill>
          <a:ln w="9525" algn="ctr">
            <a:noFill/>
            <a:miter lim="800000"/>
            <a:headEnd/>
            <a:tailEnd/>
          </a:ln>
        </p:spPr>
        <p:txBody>
          <a:bodyPr vert="horz" wrap="square" lIns="121886" tIns="60941" rIns="121886" bIns="60941" numCol="1" anchor="t" anchorCtr="0" compatLnSpc="1">
            <a:prstTxWarp prst="textNoShape">
              <a:avLst/>
            </a:prstTxWarp>
          </a:bodyPr>
          <a:lst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400">
                <a:solidFill>
                  <a:schemeClr val="tx1"/>
                </a:solidFill>
                <a:latin typeface="+mn-lt"/>
              </a:defRPr>
            </a:lvl3pPr>
            <a:lvl4pPr marL="1601869" indent="-311066" algn="l" rtl="0" eaLnBrk="0" fontAlgn="base" hangingPunct="0">
              <a:spcBef>
                <a:spcPct val="5000"/>
              </a:spcBef>
              <a:spcAft>
                <a:spcPct val="0"/>
              </a:spcAft>
              <a:buChar char="–"/>
              <a:defRPr sz="2400">
                <a:solidFill>
                  <a:schemeClr val="tx1"/>
                </a:solidFill>
                <a:latin typeface="+mn-lt"/>
              </a:defRPr>
            </a:lvl4pPr>
            <a:lvl5pPr marL="1984874" indent="-230661" algn="l" rtl="0" eaLnBrk="0" fontAlgn="base" hangingPunct="0">
              <a:spcBef>
                <a:spcPct val="0"/>
              </a:spcBef>
              <a:spcAft>
                <a:spcPct val="0"/>
              </a:spcAft>
              <a:buChar char="»"/>
              <a:defRPr sz="24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r>
              <a:rPr lang="en-US" sz="2600" b="1" dirty="0"/>
              <a:t>Career</a:t>
            </a:r>
          </a:p>
          <a:p>
            <a:pPr lvl="1"/>
            <a:r>
              <a:rPr lang="en-US" dirty="0" smtClean="0"/>
              <a:t>Product </a:t>
            </a:r>
            <a:r>
              <a:rPr lang="en-US" dirty="0"/>
              <a:t>Marketing Engineer for Precision ADCs</a:t>
            </a:r>
          </a:p>
          <a:p>
            <a:pPr lvl="1"/>
            <a:r>
              <a:rPr lang="en-US" dirty="0"/>
              <a:t>Product Marketing Engineer for </a:t>
            </a:r>
            <a:r>
              <a:rPr lang="en-US" dirty="0" smtClean="0"/>
              <a:t>Delta-Sigma ADCs</a:t>
            </a:r>
            <a:endParaRPr lang="en-US" dirty="0"/>
          </a:p>
          <a:p>
            <a:pPr lvl="1"/>
            <a:r>
              <a:rPr lang="en-US" dirty="0" smtClean="0"/>
              <a:t>B.S</a:t>
            </a:r>
            <a:r>
              <a:rPr lang="en-US" dirty="0"/>
              <a:t>. </a:t>
            </a:r>
            <a:r>
              <a:rPr lang="en-US" dirty="0" smtClean="0"/>
              <a:t>Electrical Engineering, University of Arizona</a:t>
            </a:r>
            <a:endParaRPr lang="en-US" dirty="0"/>
          </a:p>
          <a:p>
            <a:r>
              <a:rPr lang="en-US" sz="2600" b="1" dirty="0"/>
              <a:t>Expertise</a:t>
            </a:r>
          </a:p>
          <a:p>
            <a:pPr lvl="1"/>
            <a:r>
              <a:rPr lang="en-US" dirty="0"/>
              <a:t>System-level design of diverse industrial products</a:t>
            </a:r>
          </a:p>
          <a:p>
            <a:pPr lvl="1"/>
            <a:r>
              <a:rPr lang="en-US" dirty="0"/>
              <a:t>TI portfolio of </a:t>
            </a:r>
            <a:r>
              <a:rPr lang="en-US" dirty="0" smtClean="0"/>
              <a:t>analog </a:t>
            </a:r>
            <a:r>
              <a:rPr lang="en-US" dirty="0"/>
              <a:t>signal chain products</a:t>
            </a: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91800" y="4419599"/>
            <a:ext cx="2819400" cy="288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8676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Today’s webinar</a:t>
            </a:r>
            <a:endParaRPr lang="en-US" dirty="0"/>
          </a:p>
        </p:txBody>
      </p:sp>
      <p:sp>
        <p:nvSpPr>
          <p:cNvPr id="9" name="Content Placeholder 8"/>
          <p:cNvSpPr>
            <a:spLocks noGrp="1"/>
          </p:cNvSpPr>
          <p:nvPr>
            <p:ph idx="1"/>
          </p:nvPr>
        </p:nvSpPr>
        <p:spPr/>
        <p:txBody>
          <a:bodyPr/>
          <a:lstStyle/>
          <a:p>
            <a:r>
              <a:rPr lang="en-US" dirty="0" smtClean="0"/>
              <a:t>Forth </a:t>
            </a:r>
            <a:r>
              <a:rPr lang="en-US" dirty="0" smtClean="0"/>
              <a:t>fifth of </a:t>
            </a:r>
            <a:r>
              <a:rPr lang="en-US" smtClean="0"/>
              <a:t>a </a:t>
            </a:r>
            <a:r>
              <a:rPr lang="en-US" smtClean="0"/>
              <a:t>six part </a:t>
            </a:r>
            <a:r>
              <a:rPr lang="en-US" dirty="0" smtClean="0"/>
              <a:t>series, voltage reference and reference drive circuits</a:t>
            </a:r>
          </a:p>
          <a:p>
            <a:pPr lvl="1"/>
            <a:r>
              <a:rPr lang="en-US" dirty="0" smtClean="0"/>
              <a:t>The hands on experiment will include looking at how different references impact performance</a:t>
            </a:r>
          </a:p>
          <a:p>
            <a:r>
              <a:rPr lang="en-US" dirty="0" smtClean="0"/>
              <a:t>I hope you had a chance to go through the “Intro to the webinar” video</a:t>
            </a:r>
          </a:p>
          <a:p>
            <a:pPr lvl="1"/>
            <a:r>
              <a:rPr lang="en-US" dirty="0" smtClean="0"/>
              <a:t>Gives details on the series</a:t>
            </a:r>
          </a:p>
          <a:p>
            <a:pPr lvl="1"/>
            <a:r>
              <a:rPr lang="en-US" dirty="0" smtClean="0"/>
              <a:t>Provides recommendations on other videos to prepare for the series</a:t>
            </a:r>
          </a:p>
          <a:p>
            <a:pPr lvl="1"/>
            <a:r>
              <a:rPr lang="en-US" dirty="0" smtClean="0"/>
              <a:t>Provides instruction on software that you need to download</a:t>
            </a:r>
          </a:p>
          <a:p>
            <a:r>
              <a:rPr lang="en-US" dirty="0" smtClean="0"/>
              <a:t>We will pause throughout the webinar for questions.  Please wait for pause to ask questions </a:t>
            </a:r>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2409193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Entering Questions during the Webinar</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5</a:t>
            </a:fld>
            <a:endParaRPr lang="en-US" dirty="0">
              <a:solidFill>
                <a:srgbClr val="000000">
                  <a:tint val="75000"/>
                </a:srgb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35375"/>
            <a:ext cx="10874225" cy="610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0896600" y="1676400"/>
            <a:ext cx="3505200" cy="104775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Press here to enter your question in “Chat”.</a:t>
            </a:r>
            <a:endParaRPr lang="en-US" sz="2400" dirty="0">
              <a:solidFill>
                <a:schemeClr val="tx1"/>
              </a:solidFill>
            </a:endParaRPr>
          </a:p>
        </p:txBody>
      </p:sp>
      <p:cxnSp>
        <p:nvCxnSpPr>
          <p:cNvPr id="6" name="Straight Arrow Connector 5"/>
          <p:cNvCxnSpPr>
            <a:stCxn id="4" idx="1"/>
          </p:cNvCxnSpPr>
          <p:nvPr/>
        </p:nvCxnSpPr>
        <p:spPr>
          <a:xfrm flipH="1" flipV="1">
            <a:off x="10058400" y="1981200"/>
            <a:ext cx="838200" cy="2190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9310627" y="3962400"/>
            <a:ext cx="4143254" cy="186138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Enter your question here.  Make sure that you send to the “Host”.  Don’t send Chat texts to the entire group.</a:t>
            </a:r>
            <a:endParaRPr lang="en-US" sz="2400" dirty="0">
              <a:solidFill>
                <a:schemeClr val="tx1"/>
              </a:solidFill>
            </a:endParaRPr>
          </a:p>
        </p:txBody>
      </p:sp>
      <p:cxnSp>
        <p:nvCxnSpPr>
          <p:cNvPr id="12" name="Straight Arrow Connector 11"/>
          <p:cNvCxnSpPr/>
          <p:nvPr/>
        </p:nvCxnSpPr>
        <p:spPr>
          <a:xfrm flipH="1">
            <a:off x="10591800" y="5823780"/>
            <a:ext cx="903790" cy="7294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5764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Check</a:t>
            </a:r>
            <a:endParaRPr lang="en-US" dirty="0"/>
          </a:p>
        </p:txBody>
      </p:sp>
      <p:sp>
        <p:nvSpPr>
          <p:cNvPr id="3" name="Content Placeholder 2"/>
          <p:cNvSpPr>
            <a:spLocks noGrp="1"/>
          </p:cNvSpPr>
          <p:nvPr>
            <p:ph idx="1"/>
          </p:nvPr>
        </p:nvSpPr>
        <p:spPr/>
        <p:txBody>
          <a:bodyPr/>
          <a:lstStyle/>
          <a:p>
            <a:pPr marL="0" indent="0" algn="ctr">
              <a:buNone/>
            </a:pPr>
            <a:endParaRPr lang="en-US" sz="5400" dirty="0" smtClean="0"/>
          </a:p>
          <a:p>
            <a:pPr marL="0" indent="0" algn="ctr">
              <a:buNone/>
            </a:pPr>
            <a:endParaRPr lang="en-US" sz="5400" dirty="0"/>
          </a:p>
          <a:p>
            <a:pPr marL="0" indent="0" algn="ctr">
              <a:buNone/>
            </a:pPr>
            <a:r>
              <a:rPr lang="en-US" sz="5400" dirty="0" smtClean="0"/>
              <a:t>You should be hearing audio now.</a:t>
            </a:r>
          </a:p>
          <a:p>
            <a:pPr marL="0" indent="0">
              <a:buNone/>
            </a:pPr>
            <a:endParaRPr lang="en-US" sz="3200" dirty="0" smtClean="0"/>
          </a:p>
          <a:p>
            <a:pPr marL="0" indent="0">
              <a:buNone/>
            </a:pPr>
            <a:endParaRPr lang="en-US" sz="3200" dirty="0"/>
          </a:p>
          <a:p>
            <a:pPr marL="0" indent="0" algn="ctr">
              <a:buNone/>
            </a:pPr>
            <a:r>
              <a:rPr lang="en-US" sz="3200" dirty="0" smtClean="0"/>
              <a:t>If you do not, please follow the steps in this Troubleshooting Guide.</a:t>
            </a:r>
            <a:endParaRPr lang="en-US" sz="32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spTree>
    <p:extLst>
      <p:ext uri="{BB962C8B-B14F-4D97-AF65-F5344CB8AC3E}">
        <p14:creationId xmlns:p14="http://schemas.microsoft.com/office/powerpoint/2010/main" val="4192951806"/>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click Connect to Audio.</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7</a:t>
            </a:fld>
            <a:endParaRPr lang="en-US" dirty="0">
              <a:solidFill>
                <a:srgbClr val="000000">
                  <a:tint val="75000"/>
                </a:srgbClr>
              </a:solidFill>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6168" y="1188720"/>
            <a:ext cx="7158064"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3276600" y="4114800"/>
            <a:ext cx="931695" cy="43870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457200" y="1975757"/>
            <a:ext cx="4191000" cy="213360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Make sure this icon </a:t>
            </a:r>
            <a:r>
              <a:rPr lang="en-US" sz="2400" dirty="0" smtClean="0">
                <a:solidFill>
                  <a:schemeClr val="tx1"/>
                </a:solidFill>
              </a:rPr>
              <a:t>appears in Blue and says “Connected to Audio”.</a:t>
            </a:r>
            <a:endParaRPr lang="en-US" sz="2400" dirty="0">
              <a:solidFill>
                <a:schemeClr val="tx1"/>
              </a:solidFill>
            </a:endParaRPr>
          </a:p>
          <a:p>
            <a:pPr algn="ctr"/>
            <a:r>
              <a:rPr lang="en-US" sz="2400" dirty="0">
                <a:solidFill>
                  <a:schemeClr val="tx1"/>
                </a:solidFill>
              </a:rPr>
              <a:t>If not, click </a:t>
            </a:r>
            <a:r>
              <a:rPr lang="en-US" sz="2400" dirty="0" smtClean="0">
                <a:solidFill>
                  <a:schemeClr val="tx1"/>
                </a:solidFill>
              </a:rPr>
              <a:t>the icon to connect to the audio.</a:t>
            </a:r>
            <a:endParaRPr lang="en-US" sz="2400" dirty="0">
              <a:solidFill>
                <a:schemeClr val="tx1"/>
              </a:solidFill>
            </a:endParaRPr>
          </a:p>
        </p:txBody>
      </p:sp>
      <p:sp>
        <p:nvSpPr>
          <p:cNvPr id="7" name="Rectangle 6"/>
          <p:cNvSpPr/>
          <p:nvPr/>
        </p:nvSpPr>
        <p:spPr>
          <a:xfrm>
            <a:off x="5029200" y="2702512"/>
            <a:ext cx="1371600" cy="1371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9414691"/>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check settings.</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8</a:t>
            </a:fld>
            <a:endParaRPr lang="en-US" dirty="0">
              <a:solidFill>
                <a:srgbClr val="000000">
                  <a:tint val="75000"/>
                </a:srgbClr>
              </a:solidFill>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366" t="15298" r="63784" b="27142"/>
          <a:stretch/>
        </p:blipFill>
        <p:spPr bwMode="auto">
          <a:xfrm>
            <a:off x="5928621" y="1188720"/>
            <a:ext cx="3587629"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6690" y="1122967"/>
            <a:ext cx="3713269" cy="5983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0250" t="5082" r="74125" b="23111"/>
          <a:stretch/>
        </p:blipFill>
        <p:spPr bwMode="auto">
          <a:xfrm>
            <a:off x="700440" y="1188720"/>
            <a:ext cx="4527741" cy="5852160"/>
          </a:xfrm>
          <a:prstGeom prst="rect">
            <a:avLst/>
          </a:prstGeom>
          <a:noFill/>
          <a:ln w="9525">
            <a:solidFill>
              <a:schemeClr val="accent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Right Arrow 6"/>
          <p:cNvSpPr/>
          <p:nvPr/>
        </p:nvSpPr>
        <p:spPr>
          <a:xfrm>
            <a:off x="9008383" y="2745254"/>
            <a:ext cx="1545234" cy="575354"/>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cxnSp>
        <p:nvCxnSpPr>
          <p:cNvPr id="9" name="Straight Arrow Connector 8"/>
          <p:cNvCxnSpPr>
            <a:stCxn id="14" idx="2"/>
          </p:cNvCxnSpPr>
          <p:nvPr/>
        </p:nvCxnSpPr>
        <p:spPr>
          <a:xfrm>
            <a:off x="8114775" y="2193078"/>
            <a:ext cx="413752" cy="2358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2082176" y="1988795"/>
            <a:ext cx="436250" cy="10441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238475" y="1676400"/>
            <a:ext cx="1752600" cy="516678"/>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Click Test</a:t>
            </a:r>
          </a:p>
        </p:txBody>
      </p:sp>
      <p:sp>
        <p:nvSpPr>
          <p:cNvPr id="17" name="Rounded Rectangle 16"/>
          <p:cNvSpPr/>
          <p:nvPr/>
        </p:nvSpPr>
        <p:spPr>
          <a:xfrm>
            <a:off x="11231312" y="1371600"/>
            <a:ext cx="2408488" cy="741266"/>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Check for blue indicators</a:t>
            </a:r>
          </a:p>
        </p:txBody>
      </p:sp>
      <p:sp>
        <p:nvSpPr>
          <p:cNvPr id="12" name="Rectangle 11"/>
          <p:cNvSpPr/>
          <p:nvPr/>
        </p:nvSpPr>
        <p:spPr>
          <a:xfrm>
            <a:off x="2278510" y="3105214"/>
            <a:ext cx="1645920" cy="1371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637015"/>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a:p>
        </p:txBody>
      </p:sp>
      <p:sp>
        <p:nvSpPr>
          <p:cNvPr id="7" name="Title 1"/>
          <p:cNvSpPr txBox="1">
            <a:spLocks/>
          </p:cNvSpPr>
          <p:nvPr/>
        </p:nvSpPr>
        <p:spPr>
          <a:xfrm>
            <a:off x="838200" y="3429000"/>
            <a:ext cx="13533120" cy="977266"/>
          </a:xfrm>
          <a:prstGeom prst="rect">
            <a:avLst/>
          </a:prstGeom>
        </p:spPr>
        <p:txBody>
          <a:bodyPr/>
          <a:lst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algn="ctr" defTabSz="914400"/>
            <a:r>
              <a:rPr lang="en-US" sz="8000" kern="0" dirty="0" smtClean="0"/>
              <a:t>Let’s Get Started!</a:t>
            </a:r>
            <a:endParaRPr lang="en-US" sz="8000" kern="0" dirty="0"/>
          </a:p>
        </p:txBody>
      </p:sp>
    </p:spTree>
    <p:extLst>
      <p:ext uri="{BB962C8B-B14F-4D97-AF65-F5344CB8AC3E}">
        <p14:creationId xmlns:p14="http://schemas.microsoft.com/office/powerpoint/2010/main" val="1222448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schemas.microsoft.com/office/2006/metadata/properties"/>
    <ds:schemaRef ds:uri="http://purl.org/dc/terms/"/>
    <ds:schemaRef ds:uri="http://purl.org/dc/dcmitype/"/>
    <ds:schemaRef ds:uri="http://schemas.openxmlformats.org/package/2006/metadata/core-properties"/>
    <ds:schemaRef ds:uri="http://schemas.microsoft.com/office/2006/documentManagement/types"/>
    <ds:schemaRef ds:uri="http://purl.org/dc/elements/1.1/"/>
    <ds:schemaRef ds:uri="http://www.w3.org/XML/1998/namespace"/>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25043</TotalTime>
  <Words>376</Words>
  <Application>Microsoft Office PowerPoint</Application>
  <PresentationFormat>Custom</PresentationFormat>
  <Paragraphs>57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FinalPowerpoint</vt:lpstr>
      <vt:lpstr>Welcome to Precision Labs-Pro  Webinar</vt:lpstr>
      <vt:lpstr>Art Kay, MGTS Bio: Applications Engineering Manager, Precision ADCs</vt:lpstr>
      <vt:lpstr>Bryan Lizon Bio: Product Marketing Engineer, Precision ADCs</vt:lpstr>
      <vt:lpstr>Today’s webinar</vt:lpstr>
      <vt:lpstr>Entering Questions during the Webinar</vt:lpstr>
      <vt:lpstr>Audio Check</vt:lpstr>
      <vt:lpstr>If no sound, click Connect to Audio.</vt:lpstr>
      <vt:lpstr>If no sound, check settings.</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690</cp:revision>
  <cp:lastPrinted>2016-09-19T19:37:47Z</cp:lastPrinted>
  <dcterms:created xsi:type="dcterms:W3CDTF">2014-01-16T17:03:53Z</dcterms:created>
  <dcterms:modified xsi:type="dcterms:W3CDTF">2018-08-02T18:26:04Z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